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  <p:sldMasterId id="214748368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Montserrat SemiBold"/>
      <p:regular r:id="rId27"/>
      <p:bold r:id="rId28"/>
      <p:italic r:id="rId29"/>
      <p:boldItalic r:id="rId30"/>
    </p:embeddedFont>
    <p:embeddedFont>
      <p:font typeface="Montserrat"/>
      <p:bold r:id="rId31"/>
      <p:boldItalic r:id="rId32"/>
    </p:embeddedFont>
    <p:embeddedFont>
      <p:font typeface="Open Sans SemiBold"/>
      <p:regular r:id="rId33"/>
      <p:bold r:id="rId34"/>
      <p:italic r:id="rId35"/>
      <p:boldItalic r:id="rId36"/>
    </p:embeddedFont>
    <p:embeddedFont>
      <p:font typeface="Montserrat ExtraBold"/>
      <p:bold r:id="rId37"/>
      <p:boldItalic r:id="rId38"/>
    </p:embeddedFont>
    <p:embeddedFont>
      <p:font typeface="Open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.fntdata"/><Relationship Id="rId20" Type="http://schemas.openxmlformats.org/officeDocument/2006/relationships/slide" Target="slides/slide14.xml"/><Relationship Id="rId42" Type="http://schemas.openxmlformats.org/officeDocument/2006/relationships/font" Target="fonts/OpenSans-boldItalic.fntdata"/><Relationship Id="rId41" Type="http://schemas.openxmlformats.org/officeDocument/2006/relationships/font" Target="fonts/OpenSans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MontserratSemiBold-bold.fntdata"/><Relationship Id="rId27" Type="http://schemas.openxmlformats.org/officeDocument/2006/relationships/font" Target="fonts/MontserratSemiBold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SemiBold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SemiBold-boldItalic.fntdata"/><Relationship Id="rId11" Type="http://schemas.openxmlformats.org/officeDocument/2006/relationships/slide" Target="slides/slide5.xml"/><Relationship Id="rId33" Type="http://schemas.openxmlformats.org/officeDocument/2006/relationships/font" Target="fonts/OpenSansSemiBold-regular.fntdata"/><Relationship Id="rId10" Type="http://schemas.openxmlformats.org/officeDocument/2006/relationships/slide" Target="slides/slide4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7.xml"/><Relationship Id="rId35" Type="http://schemas.openxmlformats.org/officeDocument/2006/relationships/font" Target="fonts/OpenSansSemiBold-italic.fntdata"/><Relationship Id="rId12" Type="http://schemas.openxmlformats.org/officeDocument/2006/relationships/slide" Target="slides/slide6.xml"/><Relationship Id="rId34" Type="http://schemas.openxmlformats.org/officeDocument/2006/relationships/font" Target="fonts/OpenSansSemiBold-bold.fntdata"/><Relationship Id="rId15" Type="http://schemas.openxmlformats.org/officeDocument/2006/relationships/slide" Target="slides/slide9.xml"/><Relationship Id="rId37" Type="http://schemas.openxmlformats.org/officeDocument/2006/relationships/font" Target="fonts/MontserratExtraBold-bold.fntdata"/><Relationship Id="rId14" Type="http://schemas.openxmlformats.org/officeDocument/2006/relationships/slide" Target="slides/slide8.xml"/><Relationship Id="rId36" Type="http://schemas.openxmlformats.org/officeDocument/2006/relationships/font" Target="fonts/OpenSansSemiBold-boldItalic.fntdata"/><Relationship Id="rId17" Type="http://schemas.openxmlformats.org/officeDocument/2006/relationships/slide" Target="slides/slide11.xml"/><Relationship Id="rId39" Type="http://schemas.openxmlformats.org/officeDocument/2006/relationships/font" Target="fonts/OpenSans-regular.fntdata"/><Relationship Id="rId16" Type="http://schemas.openxmlformats.org/officeDocument/2006/relationships/slide" Target="slides/slide10.xml"/><Relationship Id="rId38" Type="http://schemas.openxmlformats.org/officeDocument/2006/relationships/font" Target="fonts/MontserratExtraBold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455bd16ee_0_1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d455bd16ee_0_1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52968d484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52968d484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52968d484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52968d484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52968d484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52968d484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52968d484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52968d484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52968d484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52968d484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52ce4a00d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52ce4a00d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391d70f81b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391d70f81b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5355e483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5355e483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f9e4c3937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f9e4c3937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Развернутый комментарий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f9e4c393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f9e4c393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52f3587fff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52f3587fff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Если вам не хватило места, вы можете здесь написать 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d06165e40a_0_4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d06165e40a_0_4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391d70f81b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391d70f81b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e4c3937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e4c3937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391d70f81b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391d70f81b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52968d484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52968d484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52968d484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52968d484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391d70f8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391d70f8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52968d484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52968d484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20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8" name="Google Shape;78;p23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4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25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6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27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30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8" name="Google Shape;98;p30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9" name="Google Shape;99;p30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0" name="Google Shape;100;p30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31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31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5" name="Google Shape;105;p31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6" name="Google Shape;106;p31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32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0" name="Google Shape;110;p32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1" name="Google Shape;111;p32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2" name="Google Shape;112;p32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32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4" name="Google Shape;114;p32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5" name="Google Shape;115;p32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6" name="Google Shape;116;p32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" name="Google Shape;117;p32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8" name="Google Shape;118;p32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33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" name="Google Shape;122;p33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3" name="Google Shape;123;p33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4" name="Google Shape;124;p33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5" name="Google Shape;125;p33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6" name="Google Shape;126;p33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" name="Google Shape;127;p33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34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35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36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8" name="Google Shape;138;p36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" name="Google Shape;139;p36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37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8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40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41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ordwall.net/resource/35543252/it-vocabulary" TargetMode="External"/><Relationship Id="rId4" Type="http://schemas.openxmlformats.org/officeDocument/2006/relationships/hyperlink" Target="https://wordwall.net/ru/resource/35555495" TargetMode="External"/><Relationship Id="rId5" Type="http://schemas.openxmlformats.org/officeDocument/2006/relationships/hyperlink" Target="https://wordwall.net/resource/35529739/architect-developer-tech-lead-qa" TargetMode="External"/><Relationship Id="rId6" Type="http://schemas.openxmlformats.org/officeDocument/2006/relationships/hyperlink" Target="https://wordwall.net/resource/35529786/product-manager-product-owner-project-manager-business-analyst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ordwall.net/resource/35529739/architect-developer-tech-lead-qa" TargetMode="External"/><Relationship Id="rId4" Type="http://schemas.openxmlformats.org/officeDocument/2006/relationships/hyperlink" Target="https://wordwall.net/resource/35529786/product-manager-product-owner-project-manager-business-analyst" TargetMode="External"/><Relationship Id="rId5" Type="http://schemas.openxmlformats.org/officeDocument/2006/relationships/image" Target="../media/image4.png"/><Relationship Id="rId6" Type="http://schemas.openxmlformats.org/officeDocument/2006/relationships/hyperlink" Target="https://wordwall.net/resource/35543252/it-vocabulary" TargetMode="External"/><Relationship Id="rId7" Type="http://schemas.openxmlformats.org/officeDocument/2006/relationships/hyperlink" Target="https://wordwall.net/ru/resource/35555495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qup8sjX6Jw2iabYeZt_sZcJlTqtsiXO6/view" TargetMode="Externa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42"/>
          <p:cNvPicPr preferRelativeResize="0"/>
          <p:nvPr/>
        </p:nvPicPr>
        <p:blipFill rotWithShape="1">
          <a:blip r:embed="rId3">
            <a:alphaModFix/>
          </a:blip>
          <a:srcRect b="1456" l="0" r="0" t="1465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  <p:sp>
        <p:nvSpPr>
          <p:cNvPr id="158" name="Google Shape;158;p42"/>
          <p:cNvSpPr txBox="1"/>
          <p:nvPr/>
        </p:nvSpPr>
        <p:spPr>
          <a:xfrm>
            <a:off x="5051075" y="1803300"/>
            <a:ext cx="3043800" cy="15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Daria Solodey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Methodist,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English teacher,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course creator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9" name="Google Shape;159;p42"/>
          <p:cNvPicPr preferRelativeResize="0"/>
          <p:nvPr/>
        </p:nvPicPr>
        <p:blipFill rotWithShape="1">
          <a:blip r:embed="rId4">
            <a:alphaModFix/>
          </a:blip>
          <a:srcRect b="0" l="2803" r="2794" t="0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1"/>
          <p:cNvSpPr txBox="1"/>
          <p:nvPr/>
        </p:nvSpPr>
        <p:spPr>
          <a:xfrm>
            <a:off x="1119725" y="950775"/>
            <a:ext cx="6734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have to be the first to speak about a salary.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Name an exact amount of money you want to receive. </a:t>
            </a:r>
            <a:endParaRPr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set amount can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give off the impression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that you are open to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negotiations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By giving a salary range, you show that you are flexible and open to discussing.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Employers may ask this question to get a sense of whether or not they can afford your help and see how much you value yourself and your work.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" name="Google Shape;229;p51"/>
          <p:cNvSpPr txBox="1"/>
          <p:nvPr/>
        </p:nvSpPr>
        <p:spPr>
          <a:xfrm>
            <a:off x="2152100" y="271100"/>
            <a:ext cx="519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What are your salary expectations?</a:t>
            </a:r>
            <a:endParaRPr b="1" sz="190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2"/>
          <p:cNvSpPr txBox="1"/>
          <p:nvPr/>
        </p:nvSpPr>
        <p:spPr>
          <a:xfrm>
            <a:off x="1119725" y="950775"/>
            <a:ext cx="6734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have to be the first to speak about a salary.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Name an exact amount of money you want to receive.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 b="1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set amount can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give off the impression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that you are open to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negotiations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By giving a salary range, you show that you are flexible and open to discussing.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Employers may ask this question to get a sense of whether or not they can afford your help and see how much you value yourself and your work.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52"/>
          <p:cNvSpPr txBox="1"/>
          <p:nvPr/>
        </p:nvSpPr>
        <p:spPr>
          <a:xfrm>
            <a:off x="2152100" y="271100"/>
            <a:ext cx="519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What are your salary expectations?</a:t>
            </a:r>
            <a:endParaRPr b="1" sz="190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3"/>
          <p:cNvSpPr txBox="1"/>
          <p:nvPr/>
        </p:nvSpPr>
        <p:spPr>
          <a:xfrm>
            <a:off x="1119725" y="950775"/>
            <a:ext cx="6734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have to be the first to speak about a salary.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Name an exact amount of money you want to receive.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set amount can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give off the impression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that you are open to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negotiations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By giving a salary range, you show that you are flexible and open to discussing.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Employers may ask this question to get a sense of whether or not they can afford your help and see how much you value yourself and your work.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53"/>
          <p:cNvSpPr txBox="1"/>
          <p:nvPr/>
        </p:nvSpPr>
        <p:spPr>
          <a:xfrm>
            <a:off x="2152100" y="271100"/>
            <a:ext cx="519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What are your salary expectations?</a:t>
            </a:r>
            <a:endParaRPr b="1" sz="190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4"/>
          <p:cNvSpPr txBox="1"/>
          <p:nvPr/>
        </p:nvSpPr>
        <p:spPr>
          <a:xfrm>
            <a:off x="1119725" y="950775"/>
            <a:ext cx="6734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have to be the first to speak about a salary.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Name an exact amount of money you want to receive.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set amount can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give off the impression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that you are open to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negotiations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By giving a salary range, you show that you are flexible and open to discussing.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Employers may ask this question to get a sense of whether or not they can afford your help and see how much you value yourself and your work.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7" name="Google Shape;247;p54"/>
          <p:cNvSpPr txBox="1"/>
          <p:nvPr/>
        </p:nvSpPr>
        <p:spPr>
          <a:xfrm>
            <a:off x="2152100" y="271100"/>
            <a:ext cx="519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What are your salary expectations?</a:t>
            </a:r>
            <a:endParaRPr b="1" sz="190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5"/>
          <p:cNvSpPr txBox="1"/>
          <p:nvPr/>
        </p:nvSpPr>
        <p:spPr>
          <a:xfrm>
            <a:off x="1119725" y="950775"/>
            <a:ext cx="6734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have to be the first to speak about a salary.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Name an exact amount of money you want to receive.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set amount can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give off the impression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that you are open to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negotiations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 sz="1600" u="sng">
              <a:solidFill>
                <a:schemeClr val="dk1"/>
              </a:solidFill>
              <a:highlight>
                <a:srgbClr val="F7F7F7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By giving a salary range, you show that you are flexible and open to discussing.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Employers may ask this question to get a sense of whether or not they can afford your help and see how much you value yourself and your work.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55"/>
          <p:cNvSpPr txBox="1"/>
          <p:nvPr/>
        </p:nvSpPr>
        <p:spPr>
          <a:xfrm>
            <a:off x="2152100" y="271100"/>
            <a:ext cx="519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What are your salary expectations?</a:t>
            </a:r>
            <a:endParaRPr b="1" sz="190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6"/>
          <p:cNvSpPr txBox="1"/>
          <p:nvPr/>
        </p:nvSpPr>
        <p:spPr>
          <a:xfrm>
            <a:off x="1119725" y="941875"/>
            <a:ext cx="6734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have to be the first to speak about a salary. 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Name an exact amount of money you want to receive.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set amount can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give off the impression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that you are open to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negotiations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By giving a salary range, you show that you are flexible and open to discussing.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Employers may ask this question to get a sense of whether or not they can afford your help and see how much you value yourself and your work.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56"/>
          <p:cNvSpPr txBox="1"/>
          <p:nvPr/>
        </p:nvSpPr>
        <p:spPr>
          <a:xfrm>
            <a:off x="2152100" y="271100"/>
            <a:ext cx="519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What are your salary expectations?</a:t>
            </a:r>
            <a:endParaRPr b="1" sz="190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7"/>
          <p:cNvSpPr txBox="1"/>
          <p:nvPr/>
        </p:nvSpPr>
        <p:spPr>
          <a:xfrm>
            <a:off x="2125450" y="262225"/>
            <a:ext cx="519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6B08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What are your salary expectations?</a:t>
            </a:r>
            <a:endParaRPr sz="1900">
              <a:solidFill>
                <a:srgbClr val="FF6B08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5" name="Google Shape;265;p57"/>
          <p:cNvSpPr txBox="1"/>
          <p:nvPr/>
        </p:nvSpPr>
        <p:spPr>
          <a:xfrm>
            <a:off x="1797100" y="940200"/>
            <a:ext cx="58542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“I know </a:t>
            </a:r>
            <a:r>
              <a:rPr b="1" i="1" lang="en" sz="1600">
                <a:latin typeface="Montserrat"/>
                <a:ea typeface="Montserrat"/>
                <a:cs typeface="Montserrat"/>
                <a:sym typeface="Montserrat"/>
              </a:rPr>
              <a:t>the average salary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 for this type of entry-level position is </a:t>
            </a:r>
            <a:r>
              <a:rPr b="1" i="1" lang="en" sz="1600">
                <a:latin typeface="Montserrat"/>
                <a:ea typeface="Montserrat"/>
                <a:cs typeface="Montserrat"/>
                <a:sym typeface="Montserrat"/>
              </a:rPr>
              <a:t>in 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the $600-$900</a:t>
            </a:r>
            <a:r>
              <a:rPr b="1" i="1" lang="en" sz="1600">
                <a:latin typeface="Montserrat"/>
                <a:ea typeface="Montserrat"/>
                <a:cs typeface="Montserrat"/>
                <a:sym typeface="Montserrat"/>
              </a:rPr>
              <a:t> range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. I think that I would be a great fit for the role due to my skills and knowledge, so I am expecting a salary </a:t>
            </a:r>
            <a:r>
              <a:rPr b="1" i="1" lang="en" sz="1600">
                <a:latin typeface="Montserrat"/>
                <a:ea typeface="Montserrat"/>
                <a:cs typeface="Montserrat"/>
                <a:sym typeface="Montserrat"/>
              </a:rPr>
              <a:t>within that range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.”</a:t>
            </a:r>
            <a:endParaRPr i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b="1" i="1" lang="en" sz="1600">
                <a:latin typeface="Montserrat"/>
                <a:ea typeface="Montserrat"/>
                <a:cs typeface="Montserrat"/>
                <a:sym typeface="Montserrat"/>
              </a:rPr>
              <a:t>Based on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 my research and with my experience and specific skills in JavaScript and CSS, I would expect to receive something</a:t>
            </a:r>
            <a:r>
              <a:rPr b="1" i="1" lang="en" sz="1600">
                <a:latin typeface="Montserrat"/>
                <a:ea typeface="Montserrat"/>
                <a:cs typeface="Montserrat"/>
                <a:sym typeface="Montserrat"/>
              </a:rPr>
              <a:t> in the range of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 $600 </a:t>
            </a:r>
            <a:r>
              <a:rPr b="1" i="1" lang="en" sz="1600">
                <a:latin typeface="Montserrat"/>
                <a:ea typeface="Montserrat"/>
                <a:cs typeface="Montserrat"/>
                <a:sym typeface="Montserrat"/>
              </a:rPr>
              <a:t>to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 $900. However, I am willing to be flexible as I am really interested in working for your company in this role.”</a:t>
            </a:r>
            <a:endParaRPr i="1"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8"/>
          <p:cNvSpPr/>
          <p:nvPr/>
        </p:nvSpPr>
        <p:spPr>
          <a:xfrm>
            <a:off x="3580025" y="1495225"/>
            <a:ext cx="2084700" cy="59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58"/>
          <p:cNvSpPr/>
          <p:nvPr/>
        </p:nvSpPr>
        <p:spPr>
          <a:xfrm>
            <a:off x="681150" y="671800"/>
            <a:ext cx="4983600" cy="100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58"/>
          <p:cNvSpPr txBox="1"/>
          <p:nvPr/>
        </p:nvSpPr>
        <p:spPr>
          <a:xfrm>
            <a:off x="717300" y="1098675"/>
            <a:ext cx="4911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are your salary expectations?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58"/>
          <p:cNvSpPr txBox="1"/>
          <p:nvPr/>
        </p:nvSpPr>
        <p:spPr>
          <a:xfrm>
            <a:off x="1864050" y="707350"/>
            <a:ext cx="2475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Answer the question: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4" name="Google Shape;27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5675" y="1293074"/>
            <a:ext cx="5592151" cy="3768149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58"/>
          <p:cNvSpPr txBox="1"/>
          <p:nvPr/>
        </p:nvSpPr>
        <p:spPr>
          <a:xfrm>
            <a:off x="0" y="2272850"/>
            <a:ext cx="32958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 know the average salary for… is in the…  range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Based on… I would expect to receive something in the range of…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p58"/>
          <p:cNvSpPr txBox="1"/>
          <p:nvPr/>
        </p:nvSpPr>
        <p:spPr>
          <a:xfrm>
            <a:off x="3701525" y="1613425"/>
            <a:ext cx="1963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Gross or net?</a:t>
            </a:r>
            <a:endParaRPr sz="19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9"/>
          <p:cNvSpPr txBox="1"/>
          <p:nvPr/>
        </p:nvSpPr>
        <p:spPr>
          <a:xfrm>
            <a:off x="3122200" y="1267375"/>
            <a:ext cx="56691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latin typeface="Montserrat"/>
                <a:ea typeface="Montserrat"/>
                <a:cs typeface="Montserrat"/>
                <a:sym typeface="Montserrat"/>
              </a:rPr>
              <a:t>What can you do after this lesson?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 learned:</a:t>
            </a:r>
            <a:endParaRPr b="1" sz="3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jobs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to answer the question: 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are your salary expectations?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p59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1886" y="310149"/>
            <a:ext cx="467334" cy="46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60"/>
          <p:cNvSpPr txBox="1"/>
          <p:nvPr/>
        </p:nvSpPr>
        <p:spPr>
          <a:xfrm>
            <a:off x="360950" y="598550"/>
            <a:ext cx="82386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Useful links:</a:t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Games: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https://wordwall.net/resource/35543252/it-vocabulary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- new words with meanings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https://wordwall.net/ru/resource/35555495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 - practice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https://wordwall.net/resource/35529739/architect-developer-tech-lead-qa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- jobs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https://wordwall.net/resource/35529786/product-manager-product-owner-project-manager-business-analyst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- jobs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3"/>
          <p:cNvSpPr/>
          <p:nvPr/>
        </p:nvSpPr>
        <p:spPr>
          <a:xfrm>
            <a:off x="2335275" y="394150"/>
            <a:ext cx="4522800" cy="111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43"/>
          <p:cNvSpPr/>
          <p:nvPr/>
        </p:nvSpPr>
        <p:spPr>
          <a:xfrm>
            <a:off x="8626253" y="4698080"/>
            <a:ext cx="241648" cy="195150"/>
          </a:xfrm>
          <a:custGeom>
            <a:rect b="b" l="l" r="r" t="t"/>
            <a:pathLst>
              <a:path extrusionOk="0" h="128" w="160">
                <a:moveTo>
                  <a:pt x="159" y="66"/>
                </a:moveTo>
                <a:cubicBezTo>
                  <a:pt x="98" y="127"/>
                  <a:pt x="98" y="127"/>
                  <a:pt x="98" y="127"/>
                </a:cubicBezTo>
                <a:cubicBezTo>
                  <a:pt x="97" y="128"/>
                  <a:pt x="97" y="128"/>
                  <a:pt x="96" y="128"/>
                </a:cubicBezTo>
                <a:cubicBezTo>
                  <a:pt x="95" y="128"/>
                  <a:pt x="95" y="128"/>
                  <a:pt x="94" y="127"/>
                </a:cubicBezTo>
                <a:cubicBezTo>
                  <a:pt x="93" y="126"/>
                  <a:pt x="93" y="125"/>
                  <a:pt x="94" y="124"/>
                </a:cubicBezTo>
                <a:cubicBezTo>
                  <a:pt x="152" y="66"/>
                  <a:pt x="152" y="66"/>
                  <a:pt x="15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3"/>
                  <a:pt x="1" y="61"/>
                  <a:pt x="2" y="61"/>
                </a:cubicBezTo>
                <a:cubicBezTo>
                  <a:pt x="152" y="61"/>
                  <a:pt x="152" y="61"/>
                  <a:pt x="152" y="61"/>
                </a:cubicBezTo>
                <a:cubicBezTo>
                  <a:pt x="94" y="4"/>
                  <a:pt x="94" y="4"/>
                  <a:pt x="94" y="4"/>
                </a:cubicBezTo>
                <a:cubicBezTo>
                  <a:pt x="93" y="3"/>
                  <a:pt x="93" y="2"/>
                  <a:pt x="94" y="1"/>
                </a:cubicBezTo>
                <a:cubicBezTo>
                  <a:pt x="95" y="0"/>
                  <a:pt x="97" y="0"/>
                  <a:pt x="98" y="1"/>
                </a:cubicBezTo>
                <a:cubicBezTo>
                  <a:pt x="159" y="62"/>
                  <a:pt x="159" y="62"/>
                  <a:pt x="159" y="62"/>
                </a:cubicBezTo>
                <a:cubicBezTo>
                  <a:pt x="159" y="62"/>
                  <a:pt x="160" y="62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4"/>
                  <a:pt x="160" y="64"/>
                  <a:pt x="160" y="64"/>
                </a:cubicBezTo>
                <a:cubicBezTo>
                  <a:pt x="160" y="65"/>
                  <a:pt x="160" y="65"/>
                  <a:pt x="159" y="6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43"/>
          <p:cNvSpPr txBox="1"/>
          <p:nvPr/>
        </p:nvSpPr>
        <p:spPr>
          <a:xfrm>
            <a:off x="1892175" y="411950"/>
            <a:ext cx="46014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  Our goal</a:t>
            </a:r>
            <a:endParaRPr sz="3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746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Char char="-"/>
            </a:pPr>
            <a:r>
              <a:rPr b="1" lang="en" sz="2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Pass a job interview</a:t>
            </a:r>
            <a:endParaRPr b="1"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7" name="Google Shape;1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8550" y="1798875"/>
            <a:ext cx="4184400" cy="235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43"/>
          <p:cNvSpPr txBox="1"/>
          <p:nvPr/>
        </p:nvSpPr>
        <p:spPr>
          <a:xfrm>
            <a:off x="409050" y="1660925"/>
            <a:ext cx="4019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 ExtraBold"/>
                <a:ea typeface="Montserrat ExtraBold"/>
                <a:cs typeface="Montserrat ExtraBold"/>
                <a:sym typeface="Montserrat ExtraBold"/>
              </a:rPr>
              <a:t>        Our rules: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Turn on your camera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Set up your microphone 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Be active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p43"/>
          <p:cNvSpPr txBox="1"/>
          <p:nvPr/>
        </p:nvSpPr>
        <p:spPr>
          <a:xfrm>
            <a:off x="5229375" y="293150"/>
            <a:ext cx="684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🔥</a:t>
            </a:r>
            <a:endParaRPr sz="3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61"/>
          <p:cNvSpPr/>
          <p:nvPr/>
        </p:nvSpPr>
        <p:spPr>
          <a:xfrm>
            <a:off x="2634500" y="1728975"/>
            <a:ext cx="3875100" cy="1685700"/>
          </a:xfrm>
          <a:prstGeom prst="rect">
            <a:avLst/>
          </a:prstGeom>
          <a:solidFill>
            <a:srgbClr val="FF6B08"/>
          </a:solidFill>
          <a:ln>
            <a:noFill/>
          </a:ln>
          <a:effectLst>
            <a:outerShdw blurRad="762000" rotWithShape="0" algn="t" dir="5400000" dist="254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3600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0F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5" name="Google Shape;295;p61"/>
          <p:cNvSpPr txBox="1"/>
          <p:nvPr/>
        </p:nvSpPr>
        <p:spPr>
          <a:xfrm>
            <a:off x="3011425" y="1766250"/>
            <a:ext cx="41178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4"/>
          <p:cNvSpPr/>
          <p:nvPr/>
        </p:nvSpPr>
        <p:spPr>
          <a:xfrm>
            <a:off x="1983675" y="713075"/>
            <a:ext cx="5001600" cy="99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44"/>
          <p:cNvSpPr txBox="1"/>
          <p:nvPr/>
        </p:nvSpPr>
        <p:spPr>
          <a:xfrm>
            <a:off x="1930825" y="807875"/>
            <a:ext cx="4992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 “Technology is best when it brings people together.” 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p44"/>
          <p:cNvSpPr txBox="1"/>
          <p:nvPr/>
        </p:nvSpPr>
        <p:spPr>
          <a:xfrm>
            <a:off x="1122525" y="80750"/>
            <a:ext cx="4719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Do you agree with the quote? Why (not)?</a:t>
            </a:r>
            <a:endParaRPr sz="16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77" name="Google Shape;177;p44"/>
          <p:cNvSpPr txBox="1"/>
          <p:nvPr/>
        </p:nvSpPr>
        <p:spPr>
          <a:xfrm>
            <a:off x="2345425" y="1664063"/>
            <a:ext cx="4719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― Matt Mullenweg, CEO of Automattic</a:t>
            </a:r>
            <a:endParaRPr sz="100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" name="Google Shape;178;p44"/>
          <p:cNvSpPr txBox="1"/>
          <p:nvPr/>
        </p:nvSpPr>
        <p:spPr>
          <a:xfrm>
            <a:off x="187125" y="2252025"/>
            <a:ext cx="4178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Useful vocabulary:</a:t>
            </a:r>
            <a:endParaRPr b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-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far as I'm concerned…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-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my opinion… / To my mind… / 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 believe…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-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Frankly speaking…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-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Besides…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p44"/>
          <p:cNvSpPr txBox="1"/>
          <p:nvPr/>
        </p:nvSpPr>
        <p:spPr>
          <a:xfrm>
            <a:off x="6276650" y="3833000"/>
            <a:ext cx="26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0" name="Google Shape;18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8750" y="1703175"/>
            <a:ext cx="6285251" cy="344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5"/>
          <p:cNvSpPr txBox="1"/>
          <p:nvPr/>
        </p:nvSpPr>
        <p:spPr>
          <a:xfrm>
            <a:off x="3293725" y="376825"/>
            <a:ext cx="5085900" cy="31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Lesson Plan:</a:t>
            </a:r>
            <a:endParaRPr b="1" sz="3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Study IT jobs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Practice answering the question: 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are your salary expectations?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" name="Google Shape;186;p45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6"/>
          <p:cNvSpPr/>
          <p:nvPr/>
        </p:nvSpPr>
        <p:spPr>
          <a:xfrm>
            <a:off x="4079325" y="1989875"/>
            <a:ext cx="4431000" cy="87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46"/>
          <p:cNvSpPr/>
          <p:nvPr/>
        </p:nvSpPr>
        <p:spPr>
          <a:xfrm>
            <a:off x="4079325" y="3151025"/>
            <a:ext cx="4431000" cy="56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46"/>
          <p:cNvSpPr txBox="1"/>
          <p:nvPr/>
        </p:nvSpPr>
        <p:spPr>
          <a:xfrm>
            <a:off x="3451850" y="745800"/>
            <a:ext cx="58122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jobs related to IT do you know?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are</a:t>
            </a: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people in these positions in charge of</a:t>
            </a: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46"/>
          <p:cNvSpPr txBox="1"/>
          <p:nvPr/>
        </p:nvSpPr>
        <p:spPr>
          <a:xfrm>
            <a:off x="4079325" y="3200975"/>
            <a:ext cx="4431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Check yourself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get more ideas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!</a:t>
            </a:r>
            <a:endParaRPr sz="18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6" name="Google Shape;196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850" y="884550"/>
            <a:ext cx="2745749" cy="3609303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46"/>
          <p:cNvSpPr txBox="1"/>
          <p:nvPr/>
        </p:nvSpPr>
        <p:spPr>
          <a:xfrm>
            <a:off x="4160550" y="2059175"/>
            <a:ext cx="4172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Let's </a:t>
            </a: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study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and then </a:t>
            </a: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7"/>
              </a:rPr>
              <a:t>practise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new words! (1-2)</a:t>
            </a:r>
            <a:endParaRPr sz="18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275" y="411950"/>
            <a:ext cx="4183322" cy="2589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8700" y="411950"/>
            <a:ext cx="4338985" cy="258917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47"/>
          <p:cNvSpPr txBox="1"/>
          <p:nvPr/>
        </p:nvSpPr>
        <p:spPr>
          <a:xfrm>
            <a:off x="262350" y="3215800"/>
            <a:ext cx="86193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ExtraBold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Which of these jobs are most likely to be in demand in future? Why?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ExtraBold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If you could work in one of these </a:t>
            </a: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positions</a:t>
            </a: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for one day, which one would you choose? Why?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8"/>
          <p:cNvSpPr txBox="1"/>
          <p:nvPr/>
        </p:nvSpPr>
        <p:spPr>
          <a:xfrm>
            <a:off x="195425" y="577225"/>
            <a:ext cx="65292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do IT professionals earn a lot more than people with traditional jobs (teachers, doctors, engineers)?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 salary important for you at the beginning of your career? Why (not)?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other </a:t>
            </a:r>
            <a:r>
              <a:rPr b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perks/compensation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would you like to have?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What's the minimum amount of money you need each month </a:t>
            </a:r>
            <a:r>
              <a:rPr b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keep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your financial life </a:t>
            </a:r>
            <a:r>
              <a:rPr b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afloat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 it good to start speaking about salary first? Why (not)? 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0" name="Google Shape;21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582715" y="2309688"/>
            <a:ext cx="3666600" cy="200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600" y="591850"/>
            <a:ext cx="7914776" cy="4453374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49"/>
          <p:cNvSpPr txBox="1"/>
          <p:nvPr/>
        </p:nvSpPr>
        <p:spPr>
          <a:xfrm>
            <a:off x="1019675" y="0"/>
            <a:ext cx="8211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 ExtraBold"/>
                <a:ea typeface="Montserrat ExtraBold"/>
                <a:cs typeface="Montserrat ExtraBold"/>
                <a:sym typeface="Montserrat ExtraBold"/>
              </a:rPr>
              <a:t>Take</a:t>
            </a:r>
            <a:r>
              <a:rPr lang="en" sz="1500">
                <a:latin typeface="Montserrat ExtraBold"/>
                <a:ea typeface="Montserrat ExtraBold"/>
                <a:cs typeface="Montserrat ExtraBold"/>
                <a:sym typeface="Montserrat ExtraBold"/>
              </a:rPr>
              <a:t> a look at the examples of how to answer the questions about salary.</a:t>
            </a:r>
            <a:endParaRPr sz="15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important to say?</a:t>
            </a:r>
            <a:endParaRPr sz="15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0"/>
          <p:cNvSpPr txBox="1"/>
          <p:nvPr/>
        </p:nvSpPr>
        <p:spPr>
          <a:xfrm>
            <a:off x="1050600" y="65150"/>
            <a:ext cx="5197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the video and try to guess if the statements are true or false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" name="Google Shape;222;p50"/>
          <p:cNvSpPr txBox="1"/>
          <p:nvPr/>
        </p:nvSpPr>
        <p:spPr>
          <a:xfrm>
            <a:off x="159900" y="917100"/>
            <a:ext cx="5125800" cy="3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rabi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You have to be the first to speak about a salary.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rabi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Name an exact amount of money you want to receive. </a:t>
            </a:r>
            <a:endParaRPr u="sng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rabi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set amount can give off the impression that you are open to negotiations.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rabi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By giving a salary range, you show that you are flexible and open to discussing.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rabi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Employers may ask this question to get a sense of whether or not they can afford your help and see how much you value yourself and your work.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3" name="Google Shape;223;p50" title="video-output-0F096C66-F58D-491F-AF8B-BA0926A6EAF0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5150" y="0"/>
            <a:ext cx="28932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